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1"/>
  </p:notesMasterIdLst>
  <p:sldIdLst>
    <p:sldId id="256" r:id="rId2"/>
    <p:sldId id="264" r:id="rId3"/>
    <p:sldId id="265" r:id="rId4"/>
    <p:sldId id="275" r:id="rId5"/>
    <p:sldId id="277" r:id="rId6"/>
    <p:sldId id="280" r:id="rId7"/>
    <p:sldId id="278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00"/>
    <a:srgbClr val="48B682"/>
    <a:srgbClr val="F26F1D"/>
    <a:srgbClr val="414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88179" autoAdjust="0"/>
  </p:normalViewPr>
  <p:slideViewPr>
    <p:cSldViewPr>
      <p:cViewPr varScale="1">
        <p:scale>
          <a:sx n="100" d="100"/>
          <a:sy n="100" d="100"/>
        </p:scale>
        <p:origin x="618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/>
              <a:t>Влияние знаний о ВИЧ на поведение молодежи г. П-К.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Ограничить число сексуальных партнеров</c:v>
                </c:pt>
                <c:pt idx="1">
                  <c:v>Не употреблять внутривенно наркотики</c:v>
                </c:pt>
                <c:pt idx="2">
                  <c:v>Никак не повлияло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0.46710000000000002</c:v>
                </c:pt>
                <c:pt idx="1">
                  <c:v>0.46079999999999999</c:v>
                </c:pt>
                <c:pt idx="2">
                  <c:v>0.54290000000000005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3-48F3-8021-4AE4DFB5B2F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txPr>
          <a:bodyPr/>
          <a:lstStyle/>
          <a:p>
            <a:pPr>
              <a:defRPr b="1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Ограничить число сексуальных партнеров</c:v>
                </c:pt>
                <c:pt idx="1">
                  <c:v>Не употреблять внутривенно наркотики</c:v>
                </c:pt>
                <c:pt idx="2">
                  <c:v>Никак не повлияло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0.46710000000000002</c:v>
                </c:pt>
                <c:pt idx="1">
                  <c:v>0.46079999999999999</c:v>
                </c:pt>
                <c:pt idx="2">
                  <c:v>0.54290000000000005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62-4914-B755-2B0B468A8F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2015 год</a:t>
            </a:r>
          </a:p>
        </c:rich>
      </c:tx>
      <c:layout>
        <c:manualLayout>
          <c:xMode val="edge"/>
          <c:yMode val="edge"/>
          <c:x val="0.20687302751123723"/>
          <c:y val="6.830601092896175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отзывы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D47-41A7-93BB-567AC8BDE4C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ED47-41A7-93BB-567AC8BDE4C9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устраивает</c:v>
                </c:pt>
                <c:pt idx="1">
                  <c:v>не устраивает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0.74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47-41A7-93BB-567AC8BDE4C9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.64339050230057271"/>
          <c:y val="0.22157609397186009"/>
          <c:w val="0.33636658271967018"/>
          <c:h val="0.5771685813863430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2019 год</a:t>
            </a:r>
          </a:p>
        </c:rich>
      </c:tx>
      <c:layout>
        <c:manualLayout>
          <c:xMode val="edge"/>
          <c:yMode val="edge"/>
          <c:x val="0.3038718308215887"/>
          <c:y val="6.858533506096549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отзывы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BD87-452E-BF88-7C8B7FE1DF4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D87-452E-BF88-7C8B7FE1DF4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устраивает</c:v>
                </c:pt>
                <c:pt idx="1">
                  <c:v>не устраивает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87-452E-BF88-7C8B7FE1D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2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2020</a:t>
            </a:r>
          </a:p>
        </c:rich>
      </c:tx>
      <c:layout>
        <c:manualLayout>
          <c:xMode val="edge"/>
          <c:yMode val="edge"/>
          <c:x val="0.33240492268723498"/>
          <c:y val="2.81491907107670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2511535926170073E-2"/>
          <c:y val="0.29184227587315131"/>
          <c:w val="0.52823589866032739"/>
          <c:h val="0.563922489984318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отзывы</c:v>
                </c:pt>
              </c:strCache>
            </c:strRef>
          </c:tx>
          <c:dPt>
            <c:idx val="0"/>
            <c:bubble3D val="0"/>
            <c:explosion val="1"/>
            <c:extLst>
              <c:ext xmlns:c16="http://schemas.microsoft.com/office/drawing/2014/chart" uri="{C3380CC4-5D6E-409C-BE32-E72D297353CC}">
                <c16:uniqueId val="{00000000-46CD-4774-A286-064B1D289938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устраивает</c:v>
                </c:pt>
                <c:pt idx="1">
                  <c:v>не устраивает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0.74070000000000003</c:v>
                </c:pt>
                <c:pt idx="1">
                  <c:v>0.25929999999999997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CD-4774-A286-064B1D289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396574440052698"/>
          <c:y val="0.31202491314201486"/>
          <c:w val="0.35309617918313568"/>
          <c:h val="0.5942157546762351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0884136366610687"/>
                  <c:y val="0.1739812292420793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49-4224-BE6B-8B045E37CD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Радио</c:v>
                </c:pt>
                <c:pt idx="1">
                  <c:v>Газеты, буклеты</c:v>
                </c:pt>
                <c:pt idx="2">
                  <c:v>Телевидение</c:v>
                </c:pt>
                <c:pt idx="3">
                  <c:v>Беседы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0.2162</c:v>
                </c:pt>
                <c:pt idx="1">
                  <c:v>0.34229999999999999</c:v>
                </c:pt>
                <c:pt idx="2">
                  <c:v>0.66669999999999996</c:v>
                </c:pt>
                <c:pt idx="3">
                  <c:v>0.48149999999999998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49-4224-BE6B-8B045E37CD2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727163753376971"/>
          <c:y val="6.4003857347734588E-2"/>
          <c:w val="0.32195280291780515"/>
          <c:h val="0.7937802557278684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Заболеваемость среди молодого населения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713864249623346"/>
          <c:y val="0.37135361898542224"/>
          <c:w val="0.57563320624801173"/>
          <c:h val="0.35905382818812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15-19 лет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13.2</c:v>
                </c:pt>
                <c:pt idx="1">
                  <c:v>25.6</c:v>
                </c:pt>
                <c:pt idx="2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14-4057-B2A5-07CAFB1FC3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20-29 лет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56.6</c:v>
                </c:pt>
                <c:pt idx="1">
                  <c:v>66.900000000000006</c:v>
                </c:pt>
                <c:pt idx="2">
                  <c:v>70.5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14-4057-B2A5-07CAFB1FC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36918016"/>
        <c:axId val="134387904"/>
      </c:barChart>
      <c:catAx>
        <c:axId val="13691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4387904"/>
        <c:crosses val="autoZero"/>
        <c:auto val="1"/>
        <c:lblAlgn val="ctr"/>
        <c:lblOffset val="100"/>
        <c:noMultiLvlLbl val="0"/>
      </c:catAx>
      <c:valAx>
        <c:axId val="134387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6918016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74327989936521932"/>
          <c:y val="0.37485435137937267"/>
          <c:w val="0.23211043988961177"/>
          <c:h val="0.4967660287275531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Актуальность 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0.40799999999999997</c:v>
                </c:pt>
                <c:pt idx="1">
                  <c:v>0.31030000000000002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0F-4988-A0D2-777ED86027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74369802458903178"/>
          <c:y val="0.25886653057256737"/>
          <c:w val="0.24126438142600595"/>
          <c:h val="0.37928323774343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Заболеваемость среди молодого населения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15-19 лет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13.2</c:v>
                </c:pt>
                <c:pt idx="1">
                  <c:v>25.6</c:v>
                </c:pt>
                <c:pt idx="2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6D-45BA-A5ED-D0A9E06AD2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20-29 лет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56.6</c:v>
                </c:pt>
                <c:pt idx="1">
                  <c:v>66.900000000000006</c:v>
                </c:pt>
                <c:pt idx="2">
                  <c:v>70.5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6D-45BA-A5ED-D0A9E06AD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41845248"/>
        <c:axId val="206158592"/>
      </c:barChart>
      <c:catAx>
        <c:axId val="4184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06158592"/>
        <c:crosses val="autoZero"/>
        <c:auto val="1"/>
        <c:lblAlgn val="ctr"/>
        <c:lblOffset val="100"/>
        <c:noMultiLvlLbl val="0"/>
      </c:catAx>
      <c:valAx>
        <c:axId val="2061585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1845248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0.70599999999999996</c:v>
                </c:pt>
                <c:pt idx="1">
                  <c:v>0.67600000000000005</c:v>
                </c:pt>
                <c:pt idx="2" formatCode="0%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14-4084-B70E-ADE39B60DBC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0.29399999999999998</c:v>
                </c:pt>
                <c:pt idx="1">
                  <c:v>0.32400000000000001</c:v>
                </c:pt>
                <c:pt idx="2" formatCode="0%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14-4084-B70E-ADE39B60DB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338816"/>
        <c:axId val="41354368"/>
      </c:barChart>
      <c:catAx>
        <c:axId val="17033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354368"/>
        <c:crosses val="autoZero"/>
        <c:auto val="1"/>
        <c:lblAlgn val="ctr"/>
        <c:lblOffset val="100"/>
        <c:noMultiLvlLbl val="0"/>
      </c:catAx>
      <c:valAx>
        <c:axId val="413543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70338816"/>
        <c:crosses val="autoZero"/>
        <c:crossBetween val="between"/>
      </c:valAx>
      <c:spPr>
        <a:noFill/>
        <a:ln w="2541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6368238468998"/>
          <c:y val="5.6899004267425321E-2"/>
          <c:w val="0.3233182664185057"/>
          <c:h val="0.864864864864864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718-4EB1-993B-1A63F2893BE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718-4EB1-993B-1A63F2893BE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0718-4EB1-993B-1A63F2893B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Половой путь</c:v>
                </c:pt>
                <c:pt idx="1">
                  <c:v>Употребление наркотических веществ</c:v>
                </c:pt>
                <c:pt idx="2">
                  <c:v>Другие пути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0.59099999999999997</c:v>
                </c:pt>
                <c:pt idx="1">
                  <c:v>0.39700000000000002</c:v>
                </c:pt>
                <c:pt idx="2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18-4EB1-993B-1A63F2893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60956492632871973"/>
          <c:y val="8.5134250163719713E-2"/>
          <c:w val="0.37633566211030323"/>
          <c:h val="0.77865662175332206"/>
        </c:manualLayout>
      </c:layout>
      <c:overlay val="0"/>
      <c:txPr>
        <a:bodyPr/>
        <a:lstStyle/>
        <a:p>
          <a:pPr>
            <a:defRPr sz="1200" b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Актуальность 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0.40799999999999997</c:v>
                </c:pt>
                <c:pt idx="1">
                  <c:v>0.31030000000000002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A-4B75-8C14-9713CD01601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74369802458903178"/>
          <c:y val="0.25886653057256737"/>
          <c:w val="0.24126438142600595"/>
          <c:h val="0.37928323774343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0.71430000000000005</c:v>
                </c:pt>
                <c:pt idx="1">
                  <c:v>0.88890000000000002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02-43FA-B6F0-3BE72099EEB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переливание крови</c:v>
                </c:pt>
                <c:pt idx="1">
                  <c:v>Контаминированные кровью инструменты</c:v>
                </c:pt>
                <c:pt idx="2">
                  <c:v>В/в введение наркотиков</c:v>
                </c:pt>
                <c:pt idx="3">
                  <c:v>При незащищенных половых контактах</c:v>
                </c:pt>
                <c:pt idx="4">
                  <c:v>  При поцелуе</c:v>
                </c:pt>
                <c:pt idx="5">
                  <c:v>При посещении бань, бассейнов, пользовании общей посудой</c:v>
                </c:pt>
                <c:pt idx="6">
                  <c:v>Воздушно-капельным путем (чихание, кашель)</c:v>
                </c:pt>
                <c:pt idx="7">
                  <c:v>Возможность передачи ВИЧ-инфекции от матери плоду/новорожденному</c:v>
                </c:pt>
                <c:pt idx="8">
                  <c:v>Через кровососущих насекомых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0.68269999999999997</c:v>
                </c:pt>
                <c:pt idx="1">
                  <c:v>0.47620000000000001</c:v>
                </c:pt>
                <c:pt idx="2">
                  <c:v>0.39419999999999999</c:v>
                </c:pt>
                <c:pt idx="3">
                  <c:v>0.83650000000000002</c:v>
                </c:pt>
                <c:pt idx="4">
                  <c:v>8.1699999999999995E-2</c:v>
                </c:pt>
                <c:pt idx="5">
                  <c:v>7.2099999999999997E-2</c:v>
                </c:pt>
                <c:pt idx="6">
                  <c:v>9.1300000000000006E-2</c:v>
                </c:pt>
                <c:pt idx="7">
                  <c:v>0.34620000000000001</c:v>
                </c:pt>
                <c:pt idx="8">
                  <c:v>0.14419999999999999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7-4295-9ED0-FBBFCF1721A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переливание крови</c:v>
                </c:pt>
                <c:pt idx="1">
                  <c:v>Контаминированные кровью инструменты</c:v>
                </c:pt>
                <c:pt idx="2">
                  <c:v>В/в введение наркотиков</c:v>
                </c:pt>
                <c:pt idx="3">
                  <c:v>При незащищенных половых контактах</c:v>
                </c:pt>
                <c:pt idx="4">
                  <c:v>  При поцелуе</c:v>
                </c:pt>
                <c:pt idx="5">
                  <c:v>При посещении бань, бассейнов, пользовании общей посудой</c:v>
                </c:pt>
                <c:pt idx="6">
                  <c:v>Воздушно-капельным путем (чихание, кашель)</c:v>
                </c:pt>
                <c:pt idx="7">
                  <c:v>Возможность передачи ВИЧ-инфекции от матери плоду/новорожденному</c:v>
                </c:pt>
                <c:pt idx="8">
                  <c:v>Через кровососущих насекомых</c:v>
                </c:pt>
              </c:strCache>
            </c:strRef>
          </c:cat>
          <c:val>
            <c:numRef>
              <c:f>Лист1!$C$2:$C$10</c:f>
              <c:numCache>
                <c:formatCode>0.00%</c:formatCode>
                <c:ptCount val="9"/>
                <c:pt idx="0">
                  <c:v>0.79759999999999998</c:v>
                </c:pt>
                <c:pt idx="1">
                  <c:v>0.61539999999999995</c:v>
                </c:pt>
                <c:pt idx="2">
                  <c:v>0.76190000000000002</c:v>
                </c:pt>
                <c:pt idx="3">
                  <c:v>0.82140000000000002</c:v>
                </c:pt>
                <c:pt idx="4">
                  <c:v>4.7600000000000003E-2</c:v>
                </c:pt>
                <c:pt idx="5">
                  <c:v>0.1429</c:v>
                </c:pt>
                <c:pt idx="6">
                  <c:v>9.5200000000000007E-2</c:v>
                </c:pt>
                <c:pt idx="7">
                  <c:v>0.46429999999999999</c:v>
                </c:pt>
                <c:pt idx="8">
                  <c:v>0.17860000000000001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67-4295-9ED0-FBBFCF1721A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переливание крови</c:v>
                </c:pt>
                <c:pt idx="1">
                  <c:v>Контаминированные кровью инструменты</c:v>
                </c:pt>
                <c:pt idx="2">
                  <c:v>В/в введение наркотиков</c:v>
                </c:pt>
                <c:pt idx="3">
                  <c:v>При незащищенных половых контактах</c:v>
                </c:pt>
                <c:pt idx="4">
                  <c:v>  При поцелуе</c:v>
                </c:pt>
                <c:pt idx="5">
                  <c:v>При посещении бань, бассейнов, пользовании общей посудой</c:v>
                </c:pt>
                <c:pt idx="6">
                  <c:v>Воздушно-капельным путем (чихание, кашель)</c:v>
                </c:pt>
                <c:pt idx="7">
                  <c:v>Возможность передачи ВИЧ-инфекции от матери плоду/новорожденному</c:v>
                </c:pt>
                <c:pt idx="8">
                  <c:v>Через кровососущих насекомых</c:v>
                </c:pt>
              </c:strCache>
            </c:strRef>
          </c:cat>
          <c:val>
            <c:numRef>
              <c:f>Лист1!$D$2:$D$10</c:f>
              <c:numCache>
                <c:formatCode>0.00%</c:formatCode>
                <c:ptCount val="9"/>
                <c:pt idx="0">
                  <c:v>0.70369999999999999</c:v>
                </c:pt>
                <c:pt idx="1">
                  <c:v>0.57399999999999995</c:v>
                </c:pt>
                <c:pt idx="2">
                  <c:v>0.55559999999999998</c:v>
                </c:pt>
                <c:pt idx="3">
                  <c:v>0.77780000000000005</c:v>
                </c:pt>
                <c:pt idx="4">
                  <c:v>0.22220000000000001</c:v>
                </c:pt>
                <c:pt idx="5">
                  <c:v>7.4099999999999999E-2</c:v>
                </c:pt>
                <c:pt idx="6">
                  <c:v>7.4399999999999994E-2</c:v>
                </c:pt>
                <c:pt idx="7">
                  <c:v>0.51849999999999996</c:v>
                </c:pt>
                <c:pt idx="8">
                  <c:v>0.1111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67-4295-9ED0-FBBFCF1721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055168"/>
        <c:axId val="134798656"/>
      </c:barChart>
      <c:catAx>
        <c:axId val="130055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4798656"/>
        <c:crosses val="autoZero"/>
        <c:auto val="1"/>
        <c:lblAlgn val="ctr"/>
        <c:lblOffset val="100"/>
        <c:noMultiLvlLbl val="0"/>
      </c:catAx>
      <c:valAx>
        <c:axId val="1347986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300551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C1922-A74F-4A04-9729-C660342E3044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64BBA-59A5-4F23-8A5D-04DB6AED2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010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Текст, выделенный серым курсивом, после замены и/или</a:t>
            </a:r>
            <a:r>
              <a:rPr lang="ru-RU" baseline="0" dirty="0"/>
              <a:t> </a:t>
            </a:r>
            <a:r>
              <a:rPr lang="ru-RU" dirty="0"/>
              <a:t>внесения необходимых элементов следует удалить.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4BBA-59A5-4F23-8A5D-04DB6AED25B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539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 данной части необходимо проговорить «Актуальность разработанных проектов», а также «Предпосылки реализации проекта (акцент на проблему, которая решается в рамках проекта)». Текст, выделенный серым курсивом, после замены и/или внесения необходимых элементов следует удалить.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4BBA-59A5-4F23-8A5D-04DB6AED25B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116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Число</a:t>
            </a:r>
            <a:r>
              <a:rPr lang="ru-RU" baseline="0" dirty="0"/>
              <a:t> строк не предполагает обязательное заполнение такого количества показателей. Освобождающееся пространство слайда следует использовать для увеличения размера шрифта.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4BBA-59A5-4F23-8A5D-04DB6AED25B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91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0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Могут</a:t>
            </a:r>
            <a:r>
              <a:rPr lang="ru-RU" sz="700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быть </a:t>
            </a:r>
            <a:r>
              <a:rPr lang="ru-RU" sz="70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выделены только наиболее значимые результаты,</a:t>
            </a:r>
            <a:r>
              <a:rPr lang="ru-RU" sz="700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при частичной выборке - номера результатов могут быть отличными от представленных. </a:t>
            </a:r>
            <a:r>
              <a:rPr lang="ru-RU" sz="70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Число строк не предполагает обязательное заполнение такого количества мероприятий. </a:t>
            </a:r>
            <a:r>
              <a:rPr lang="ru-RU" sz="700" baseline="0" dirty="0"/>
              <a:t>Освобождающееся пространство слайда следует использовать для увеличения размера шрифта.</a:t>
            </a:r>
            <a:r>
              <a:rPr lang="ru-RU" sz="700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700" dirty="0"/>
              <a:t>Текст, выделенный</a:t>
            </a:r>
            <a:r>
              <a:rPr lang="ru-RU" sz="700" baseline="0" dirty="0"/>
              <a:t> </a:t>
            </a:r>
            <a:r>
              <a:rPr lang="ru-RU" sz="700" dirty="0"/>
              <a:t>серым курсивом, после внесения необходимых элементов следует удалить.</a:t>
            </a:r>
            <a:r>
              <a:rPr lang="ru-RU" sz="800" baseline="0" dirty="0"/>
              <a:t> В случае информационной перегруженности слайда необходимо разделить его на 3 слайда.</a:t>
            </a:r>
            <a:endParaRPr lang="ru-RU" sz="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4BBA-59A5-4F23-8A5D-04DB6AED25B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4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Указывается</a:t>
            </a:r>
            <a:r>
              <a:rPr lang="ru-RU" sz="1200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наиболее приоритетная в каждом блоке информация</a:t>
            </a:r>
            <a:r>
              <a:rPr lang="ru-RU" sz="120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Число строк не предполагает обязательное заполнение такого количества позиций.</a:t>
            </a:r>
            <a:r>
              <a:rPr lang="ru-RU" baseline="0" dirty="0"/>
              <a:t> Освобождающееся пространство слайда следует использовать для увеличения размера шрифта.</a:t>
            </a:r>
            <a:r>
              <a:rPr lang="ru-RU" sz="1200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dirty="0"/>
              <a:t>Текст, выделенный серым курсивом (для замены, комментарии), после внесения необходимых элементов следует удалить.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4BBA-59A5-4F23-8A5D-04DB6AED25B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58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Указывается</a:t>
            </a:r>
            <a:r>
              <a:rPr lang="ru-RU" sz="1200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наиболее приоритетная в каждом блоке информация</a:t>
            </a:r>
            <a:r>
              <a:rPr lang="ru-RU" sz="120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Число строк не предполагает обязательное заполнение такого количества позиций.</a:t>
            </a:r>
            <a:r>
              <a:rPr lang="ru-RU" baseline="0" dirty="0"/>
              <a:t> Освобождающееся пространство слайда следует использовать для увеличения размера шрифта.</a:t>
            </a:r>
            <a:r>
              <a:rPr lang="ru-RU" sz="1200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dirty="0"/>
              <a:t>Текст, выделенный серым курсивом (для замены, комментарии), после внесения необходимых элементов следует удалить.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4BBA-59A5-4F23-8A5D-04DB6AED25B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58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dirty="0"/>
              <a:t>Могут быть выделены только наиболее значимые результаты. Число строк,</a:t>
            </a:r>
            <a:r>
              <a:rPr lang="ru-RU" sz="800" baseline="0" dirty="0"/>
              <a:t> столбцов</a:t>
            </a:r>
            <a:r>
              <a:rPr lang="ru-RU" sz="800" dirty="0"/>
              <a:t> не является</a:t>
            </a:r>
            <a:r>
              <a:rPr lang="ru-RU" sz="800" baseline="0" dirty="0"/>
              <a:t> регламентацией </a:t>
            </a:r>
            <a:r>
              <a:rPr lang="ru-RU" sz="800" dirty="0"/>
              <a:t>количества необходимых</a:t>
            </a:r>
            <a:r>
              <a:rPr lang="ru-RU" sz="800" baseline="0" dirty="0"/>
              <a:t> позиций</a:t>
            </a:r>
            <a:r>
              <a:rPr lang="ru-RU" sz="800" dirty="0"/>
              <a:t>. </a:t>
            </a:r>
            <a:r>
              <a:rPr lang="ru-RU" sz="800" baseline="0" dirty="0"/>
              <a:t>Освобождающееся пространство слайда следует использовать для увеличения размера шрифта. </a:t>
            </a:r>
            <a:r>
              <a:rPr lang="ru-RU" sz="800" dirty="0"/>
              <a:t>Текст, выделенный серым курсивом (для замены, комментарии), после внесения необходимых элементов следует удалить.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4BBA-59A5-4F23-8A5D-04DB6AED25B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720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Цветовая гамма и предлагаемые шаблоны объектов </a:t>
            </a:r>
            <a:r>
              <a:rPr lang="en-US" dirty="0"/>
              <a:t>SmartArt</a:t>
            </a:r>
            <a:r>
              <a:rPr lang="ru-RU" dirty="0"/>
              <a:t>, диаграмм, таблиц могут</a:t>
            </a:r>
            <a:r>
              <a:rPr lang="ru-RU" baseline="0" dirty="0"/>
              <a:t> быть изменены по усмотрению управленческой команды. </a:t>
            </a:r>
            <a:r>
              <a:rPr lang="ru-RU" dirty="0"/>
              <a:t>Текст, выделенный серым курсивом (для замены, комментарии), после внесения необходимых элементов следует </a:t>
            </a:r>
            <a:r>
              <a:rPr lang="ru-RU"/>
              <a:t>удалить.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4BBA-59A5-4F23-8A5D-04DB6AED25B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5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WWW.GLOBALEDU.RU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WWW.GLOBALEDU.RU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WWW.GLOBALEDU.RU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733768"/>
            <a:ext cx="9144000" cy="8101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/>
              <a:t>ТЕМА</a:t>
            </a:r>
          </a:p>
          <a:p>
            <a:pPr lvl="0"/>
            <a:r>
              <a:rPr lang="ru-RU" dirty="0"/>
              <a:t>ДОКЛАДА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05877"/>
            <a:ext cx="9144000" cy="4860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F26F1D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dirty="0">
                <a:latin typeface="Century Gothic" panose="020B0502020202020204" pitchFamily="34" charset="0"/>
              </a:rPr>
              <a:t>СПИКЕР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4192191"/>
            <a:ext cx="9144000" cy="323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414243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41480"/>
            <a:ext cx="6552728" cy="3238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/>
              <a:t>НАЗВАНИЕ СЛАЙДА</a:t>
            </a:r>
          </a:p>
        </p:txBody>
      </p:sp>
      <p:sp>
        <p:nvSpPr>
          <p:cNvPr id="6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5148065" y="897564"/>
            <a:ext cx="3816423" cy="3564397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dirty="0"/>
              <a:t>Вставить текст слайда</a:t>
            </a:r>
          </a:p>
        </p:txBody>
      </p:sp>
      <p:sp>
        <p:nvSpPr>
          <p:cNvPr id="7" name="Диаграмма 2"/>
          <p:cNvSpPr>
            <a:spLocks noGrp="1"/>
          </p:cNvSpPr>
          <p:nvPr>
            <p:ph type="chart" sz="quarter" idx="13" hasCustomPrompt="1"/>
          </p:nvPr>
        </p:nvSpPr>
        <p:spPr>
          <a:xfrm>
            <a:off x="395289" y="897732"/>
            <a:ext cx="4537075" cy="3564731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ru-RU" sz="1800" dirty="0">
                <a:latin typeface="Century Gothic" panose="020B0502020202020204" pitchFamily="34" charset="0"/>
              </a:rPr>
              <a:t>Вставить диаграмму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60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WWW.GLOBALEDU.RU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WWW.GLOBALEDU.RU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WWW.GLOBALEDU.RU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WWW.GLOBALEDU.RU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WWW.GLOBALEDU.RU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WWW.GLOBALEDU.RU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WWW.GLOBALEDU.RU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WWW.GLOBALEDU.RU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WWW.GLOBALEDU.RU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62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13"/>
          <p:cNvSpPr>
            <a:spLocks noGrp="1"/>
          </p:cNvSpPr>
          <p:nvPr/>
        </p:nvSpPr>
        <p:spPr>
          <a:xfrm>
            <a:off x="-1" y="505686"/>
            <a:ext cx="9144001" cy="947738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 fontScale="92500" lnSpcReduction="20000"/>
          </a:bodyPr>
          <a:lstStyle>
            <a:lvl1pPr algn="ctr" defTabSz="1042873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400" i="1" dirty="0">
                <a:solidFill>
                  <a:sysClr val="windowText" lastClr="000000"/>
                </a:solidFill>
              </a:rPr>
              <a:t>Х краевая научно-практическая конференция</a:t>
            </a:r>
          </a:p>
          <a:p>
            <a:pPr lvl="0">
              <a:defRPr/>
            </a:pPr>
            <a:r>
              <a:rPr lang="ru-RU" sz="2400" i="1" dirty="0">
                <a:solidFill>
                  <a:sysClr val="windowText" lastClr="000000"/>
                </a:solidFill>
              </a:rPr>
              <a:t>«Молодежный потенциал студентов среднего </a:t>
            </a:r>
          </a:p>
          <a:p>
            <a:pPr lvl="0">
              <a:defRPr/>
            </a:pPr>
            <a:r>
              <a:rPr lang="ru-RU" sz="2400" i="1" dirty="0">
                <a:solidFill>
                  <a:sysClr val="windowText" lastClr="000000"/>
                </a:solidFill>
              </a:rPr>
              <a:t>профессионального образования Камчатского края»</a:t>
            </a:r>
          </a:p>
          <a:p>
            <a:pPr lvl="0">
              <a:defRPr/>
            </a:pPr>
            <a:endParaRPr kumimoji="0" sz="1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13" name="Shape 121"/>
          <p:cNvSpPr/>
          <p:nvPr/>
        </p:nvSpPr>
        <p:spPr>
          <a:xfrm>
            <a:off x="469163" y="1635646"/>
            <a:ext cx="8215371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defPPr>
              <a:defRPr lang="en-US"/>
            </a:defPPr>
            <a:lvl1pPr marL="0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801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608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412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217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021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825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7631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4435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 sz="2400"/>
            </a:pPr>
            <a:r>
              <a:rPr lang="ru-RU" sz="1600" i="1" dirty="0">
                <a:solidFill>
                  <a:sysClr val="windowText" lastClr="000000"/>
                </a:solidFill>
              </a:rPr>
              <a:t>«Уровень информированности молодежи г. Петропавловска-Камчатского  по профилактике ВИЧ-инфекции.»</a:t>
            </a:r>
            <a:r>
              <a:rPr kumimoji="0" lang="ru-RU" sz="1600" b="0" i="1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</a:p>
        </p:txBody>
      </p:sp>
      <p:sp>
        <p:nvSpPr>
          <p:cNvPr id="14" name="Shape 176"/>
          <p:cNvSpPr/>
          <p:nvPr/>
        </p:nvSpPr>
        <p:spPr>
          <a:xfrm>
            <a:off x="5434018" y="3514570"/>
            <a:ext cx="362875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defPPr>
              <a:defRPr lang="en-US"/>
            </a:defPPr>
            <a:lvl1pPr marL="0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801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608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412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217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021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825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7631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4435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Автор</a:t>
            </a:r>
            <a:r>
              <a:rPr kumimoji="0" sz="1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проекта</a:t>
            </a:r>
            <a:r>
              <a:rPr kumimoji="0" sz="1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l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i="1" dirty="0">
                <a:solidFill>
                  <a:sysClr val="windowText" lastClr="000000"/>
                </a:solidFill>
                <a:latin typeface="Calibri"/>
              </a:rPr>
              <a:t>Соколова Валерия Викторовна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Shape 176"/>
          <p:cNvSpPr/>
          <p:nvPr/>
        </p:nvSpPr>
        <p:spPr>
          <a:xfrm>
            <a:off x="3491880" y="4758829"/>
            <a:ext cx="3528392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defPPr>
              <a:defRPr lang="en-US"/>
            </a:defPPr>
            <a:lvl1pPr marL="0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801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608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412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217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021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825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7631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4435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Г. Петропавловск- Камчатский</a:t>
            </a:r>
          </a:p>
          <a:p>
            <a:pPr marL="0" marR="0" lvl="0" indent="0" algn="l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Shape 176"/>
          <p:cNvSpPr/>
          <p:nvPr/>
        </p:nvSpPr>
        <p:spPr>
          <a:xfrm>
            <a:off x="104682" y="3622292"/>
            <a:ext cx="4689863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defPPr>
              <a:defRPr lang="en-US"/>
            </a:defPPr>
            <a:lvl1pPr marL="0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801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608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412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217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021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825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7631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4435" algn="l" defTabSz="4568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Научный</a:t>
            </a:r>
            <a:r>
              <a:rPr kumimoji="0" lang="ru-RU" sz="1400" b="0" i="1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руководитель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l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Федоренко Нина Андреевна, преподаватель инфекционных болезней</a:t>
            </a:r>
            <a:endParaRPr kumimoji="0" sz="14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8816" cy="94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980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83518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Отмечается тенденция к снижению заболеваемости среди мужского населения в 1,5 раза, в то время как среди женского населения заболеваемость почти в 1,5 раза выросла за 2017 – 2019 гг. (Рис.2).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42414606"/>
              </p:ext>
            </p:extLst>
          </p:nvPr>
        </p:nvGraphicFramePr>
        <p:xfrm>
          <a:off x="1908810" y="1737360"/>
          <a:ext cx="5327486" cy="1668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31640" y="3435846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Рис.2 - Заболеваемость ВИЧ-инфекцией среди мужчин и женщин.</a:t>
            </a:r>
          </a:p>
        </p:txBody>
      </p:sp>
    </p:spTree>
    <p:extLst>
      <p:ext uri="{BB962C8B-B14F-4D97-AF65-F5344CB8AC3E}">
        <p14:creationId xmlns:p14="http://schemas.microsoft.com/office/powerpoint/2010/main" val="57307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2900" y="41151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 По путям передачи на первый план выходит половой путь передачи инфекции, так же значительная роль отводится передаче инфекции через употребление внутривенных наркотиков, не значительная роль отводится другим путям передачи. (Рис.3)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17029176"/>
              </p:ext>
            </p:extLst>
          </p:nvPr>
        </p:nvGraphicFramePr>
        <p:xfrm>
          <a:off x="1763688" y="2283718"/>
          <a:ext cx="568863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75656" y="408391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Рис. 3- Пути передачи ВИЧ-инфекции в Камчатском крае.</a:t>
            </a:r>
          </a:p>
        </p:txBody>
      </p:sp>
    </p:spTree>
    <p:extLst>
      <p:ext uri="{BB962C8B-B14F-4D97-AF65-F5344CB8AC3E}">
        <p14:creationId xmlns:p14="http://schemas.microsoft.com/office/powerpoint/2010/main" val="2539425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725091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Цель: изучить осведомленность молодежи города Петропавловска-Камчатского по вопросам ВИЧ-инфекции и методах ее профилактики.</a:t>
            </a:r>
            <a:br>
              <a:rPr lang="ru-RU" i="1" dirty="0"/>
            </a:br>
            <a:endParaRPr lang="ru-RU" i="1" dirty="0"/>
          </a:p>
          <a:p>
            <a:r>
              <a:rPr lang="ru-RU" i="1" dirty="0"/>
              <a:t>Задачи работы: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i="1" dirty="0"/>
              <a:t>Провести анкетирование.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i="1" dirty="0"/>
              <a:t>Проанализировать результаты анкетирования среди возрастных групп 15-19 и 20-29 лет.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i="1" dirty="0"/>
              <a:t>Обосновать направление профилактической работы по профилактике ВИЧ-инфекции среди молодежи по результатам анкетирования.</a:t>
            </a:r>
          </a:p>
          <a:p>
            <a:pPr marL="342900" lvl="0" indent="-342900">
              <a:buFont typeface="+mj-lt"/>
              <a:buAutoNum type="arabicPeriod"/>
            </a:pPr>
            <a:endParaRPr lang="ru-RU" i="1" dirty="0"/>
          </a:p>
          <a:p>
            <a:r>
              <a:rPr lang="ru-RU" i="1" dirty="0"/>
              <a:t>Объект исследования: молодежь города Петропавловска-Камчатского.</a:t>
            </a:r>
          </a:p>
          <a:p>
            <a:r>
              <a:rPr lang="ru-RU" i="1" dirty="0"/>
              <a:t>Предмет исследования: осведомленность молодежи по вопросам ВИЧ-инфекции и ее профилактики.</a:t>
            </a:r>
          </a:p>
          <a:p>
            <a:pPr lvl="0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14302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1151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В 2020 г. актуальность проблемы ВИЧ-инфекции для молодежи стала ниже, и более 50% молодежи не придают значения этой проблеме, что отображается в диаграмме (Рис 4).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14473745"/>
              </p:ext>
            </p:extLst>
          </p:nvPr>
        </p:nvGraphicFramePr>
        <p:xfrm>
          <a:off x="1907704" y="1419622"/>
          <a:ext cx="50673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422793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Рис. 4 – Актуальность проблемы ВИЧ-инфекции для молодежи г. Петропавловска – Камчатского.</a:t>
            </a:r>
          </a:p>
        </p:txBody>
      </p:sp>
    </p:spTree>
    <p:extLst>
      <p:ext uri="{BB962C8B-B14F-4D97-AF65-F5344CB8AC3E}">
        <p14:creationId xmlns:p14="http://schemas.microsoft.com/office/powerpoint/2010/main" val="554651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11510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В 2020 г. связь здорового образа жизни как неотъемлемой части профилактики ВИЧ-инфекции для молодежи, стала значительно выше, но все же не дотягивает до 100% (Рис. 5).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41208408"/>
              </p:ext>
            </p:extLst>
          </p:nvPr>
        </p:nvGraphicFramePr>
        <p:xfrm>
          <a:off x="1763688" y="1275606"/>
          <a:ext cx="504056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409524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Рис. 5 – Количество молодых людей, находящих связь между ведением здорового образа жизни и профилактикой ВИЧ-инфекции.</a:t>
            </a:r>
          </a:p>
        </p:txBody>
      </p:sp>
    </p:spTree>
    <p:extLst>
      <p:ext uri="{BB962C8B-B14F-4D97-AF65-F5344CB8AC3E}">
        <p14:creationId xmlns:p14="http://schemas.microsoft.com/office/powerpoint/2010/main" val="2129075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771550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Анализ анкет показал, что по основным путям передачи, а именно, заражение через кровь, медицинские и немедицинские манипуляции, а так же половой путь передачи, молодые люди осведомлены довольно высоко в некоторых вопросах уровень знаний достигает 80%, например, в 2015 и 2019 гг. по вопросу полового пути передачи, но по этому же вопросу молодые люди в 2020 г. осведомлены хуже, хотя уровень их знаний все равно превышает 70 %, а вот по вопросу вертикального пути передачи уровень знаний молодых людей совершенно невысок, а в 2020 г. он самый низкий. Так же довольно много подростков дали неверные ответы по путям передачи, что потенциально может приводить к распространению вируса или неадекватному отношению к ВИЧ-инфицированным.</a:t>
            </a:r>
          </a:p>
        </p:txBody>
      </p:sp>
    </p:spTree>
    <p:extLst>
      <p:ext uri="{BB962C8B-B14F-4D97-AF65-F5344CB8AC3E}">
        <p14:creationId xmlns:p14="http://schemas.microsoft.com/office/powerpoint/2010/main" val="551950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1643627"/>
              </p:ext>
            </p:extLst>
          </p:nvPr>
        </p:nvGraphicFramePr>
        <p:xfrm>
          <a:off x="467544" y="-80010"/>
          <a:ext cx="8208912" cy="473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31640" y="4731990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Рис.6 – Количество правильных ответов по путям передачи.</a:t>
            </a:r>
          </a:p>
        </p:txBody>
      </p:sp>
    </p:spTree>
    <p:extLst>
      <p:ext uri="{BB962C8B-B14F-4D97-AF65-F5344CB8AC3E}">
        <p14:creationId xmlns:p14="http://schemas.microsoft.com/office/powerpoint/2010/main" val="2532741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2621" y="483518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Анализ анкет показал, что более чем на 50% молодежи знания о ВИЧ-инфекции, никак не повлияли на их поведение, а это говорит о том, что подростки находят в группе риска из-за безответственного отношения к проблеме ВИЧ-инфекции, что в дальнейшем может привести к распространению инфекции (Рис.7).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55481129"/>
              </p:ext>
            </p:extLst>
          </p:nvPr>
        </p:nvGraphicFramePr>
        <p:xfrm>
          <a:off x="1828800" y="1707654"/>
          <a:ext cx="4615408" cy="24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415592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Рис. 7 – Влияние знаний о ВИЧ-инфекции на поведение молодежи г. Петропавловска – Камчатского.</a:t>
            </a:r>
          </a:p>
        </p:txBody>
      </p:sp>
    </p:spTree>
    <p:extLst>
      <p:ext uri="{BB962C8B-B14F-4D97-AF65-F5344CB8AC3E}">
        <p14:creationId xmlns:p14="http://schemas.microsoft.com/office/powerpoint/2010/main" val="4028469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77795850"/>
              </p:ext>
            </p:extLst>
          </p:nvPr>
        </p:nvGraphicFramePr>
        <p:xfrm>
          <a:off x="1043608" y="1851670"/>
          <a:ext cx="1882140" cy="185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1233300"/>
              </p:ext>
            </p:extLst>
          </p:nvPr>
        </p:nvGraphicFramePr>
        <p:xfrm>
          <a:off x="2915816" y="1851670"/>
          <a:ext cx="2026920" cy="1805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29000777"/>
              </p:ext>
            </p:extLst>
          </p:nvPr>
        </p:nvGraphicFramePr>
        <p:xfrm>
          <a:off x="4932040" y="1923678"/>
          <a:ext cx="1926590" cy="1804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79712" y="393990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Рис. 8 - Отзывы по пропаганде ВИЧ-инфекции.</a:t>
            </a:r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62753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В 2015 и 2020 гг. результаты анкетирования были практически идентичны – почти 26% анкетируемых не довольны качеством пропаганды ВИЧ - инфекции.</a:t>
            </a:r>
          </a:p>
        </p:txBody>
      </p:sp>
    </p:spTree>
    <p:extLst>
      <p:ext uri="{BB962C8B-B14F-4D97-AF65-F5344CB8AC3E}">
        <p14:creationId xmlns:p14="http://schemas.microsoft.com/office/powerpoint/2010/main" val="2293029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11510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Результаты анкетирования показали, что несмотря на большую значимость для молодых людей сети Интернет, они  предпочитают  получать информацию по пропаганде ВИЧ-инфекции из таких источников как телевидение, на втором месте оказалась форма личных бесед с сотрудниками СПИД-центра. Печатные издания и радио на сегодняшний день оказались не популярными источниками для молодежи. Также многие анкетируемые предлагали вариант освещения этого вопроса в сети Интернет.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63834901"/>
              </p:ext>
            </p:extLst>
          </p:nvPr>
        </p:nvGraphicFramePr>
        <p:xfrm>
          <a:off x="2627784" y="2442835"/>
          <a:ext cx="4695036" cy="2183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444395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Рис. 9 – Источники пропаганды, предпочитаемые молодыми людьми в 2015, 2019 и 2020 гг.</a:t>
            </a:r>
          </a:p>
        </p:txBody>
      </p:sp>
    </p:spTree>
    <p:extLst>
      <p:ext uri="{BB962C8B-B14F-4D97-AF65-F5344CB8AC3E}">
        <p14:creationId xmlns:p14="http://schemas.microsoft.com/office/powerpoint/2010/main" val="81493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876293"/>
              </p:ext>
            </p:extLst>
          </p:nvPr>
        </p:nvGraphicFramePr>
        <p:xfrm>
          <a:off x="107505" y="873750"/>
          <a:ext cx="8957342" cy="3930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7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0983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Уровень информированности молодежи г. Петропавловска-Камчатского  по профилактике ВИЧ-инфекции.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141">
                <a:tc>
                  <a:txBody>
                    <a:bodyPr/>
                    <a:lstStyle/>
                    <a:p>
                      <a:r>
                        <a:rPr lang="ru-RU" sz="1200" i="1" dirty="0">
                          <a:solidFill>
                            <a:sysClr val="windowText" lastClr="000000"/>
                          </a:solidFill>
                        </a:rPr>
                        <a:t>Уровень информированности молодежи г. П-К по профилактике ВИЧ.</a:t>
                      </a:r>
                      <a:endParaRPr lang="ru-RU" sz="12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106">
                <a:tc>
                  <a:txBody>
                    <a:bodyPr/>
                    <a:lstStyle/>
                    <a:p>
                      <a:r>
                        <a:rPr lang="ru-RU" sz="1000" b="1" i="1" dirty="0"/>
                        <a:t>Срок начала и окончания</a:t>
                      </a:r>
                      <a:r>
                        <a:rPr lang="ru-RU" sz="1000" b="1" i="1" baseline="0" dirty="0"/>
                        <a:t> проекта: 2019 - 2020 гг.</a:t>
                      </a:r>
                      <a:endParaRPr lang="ru-RU" sz="1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4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/>
                        <a:t>Цель</a:t>
                      </a:r>
                      <a:r>
                        <a:rPr lang="ru-RU" sz="1200" b="1" i="1" baseline="0" dirty="0"/>
                        <a:t> </a:t>
                      </a:r>
                      <a:r>
                        <a:rPr lang="ru-RU" sz="1200" b="1" i="1" dirty="0"/>
                        <a:t>проекта: изучить осведомленность молодежи города Петропавловска-Камчатского по вопросам ВИЧ-инфекции и методах ее профилактики и разработать 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</a:rPr>
                        <a:t>методологию</a:t>
                      </a:r>
                      <a:r>
                        <a:rPr lang="ru-RU" sz="1200" b="1" i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200" b="1" i="1" baseline="0" dirty="0"/>
                        <a:t>дальнейших действий</a:t>
                      </a:r>
                      <a:r>
                        <a:rPr lang="ru-RU" sz="1200" b="1" i="1" dirty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/>
                        <a:t>Проблема ВИЧ – инфекции стала актуальной для Камчатского края  особенно в последнее время. За последние три года отмечается прирост заболевших  среди групп людей не только изначально входивших в группы риска, но и отмечается рост заболеваемости среди молодого населения г. Петропавловска-Камчатского.</a:t>
                      </a:r>
                    </a:p>
                    <a:p>
                      <a:endParaRPr lang="ru-RU" sz="12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771800" y="280885"/>
            <a:ext cx="4260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</a:rPr>
              <a:t>Основные положения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13" y="51471"/>
            <a:ext cx="827584" cy="82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68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334542"/>
              </p:ext>
            </p:extLst>
          </p:nvPr>
        </p:nvGraphicFramePr>
        <p:xfrm>
          <a:off x="104682" y="767092"/>
          <a:ext cx="8960163" cy="41012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5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6554">
                <a:tc gridSpan="4">
                  <a:txBody>
                    <a:bodyPr/>
                    <a:lstStyle/>
                    <a:p>
                      <a:r>
                        <a:rPr lang="ru-RU" sz="1200" b="1" i="1" dirty="0"/>
                        <a:t>Цель</a:t>
                      </a:r>
                      <a:r>
                        <a:rPr lang="ru-RU" sz="1200" b="1" i="1" baseline="0" dirty="0"/>
                        <a:t> </a:t>
                      </a:r>
                      <a:r>
                        <a:rPr lang="ru-RU" sz="1200" b="1" i="1" dirty="0"/>
                        <a:t>проекта:  изучить осведомленность молодежи города Петропавловска-Камчатского по вопросам ВИЧ-инфекции и методах ее профилактики.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/>
                        <a:t>Показатель</a:t>
                      </a:r>
                      <a:r>
                        <a:rPr lang="ru-RU" sz="105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*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800" i="1" dirty="0"/>
                        <a:t>Период,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i="1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i="1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i="1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143"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620">
                <a:tc>
                  <a:txBody>
                    <a:bodyPr/>
                    <a:lstStyle/>
                    <a:p>
                      <a:r>
                        <a:rPr lang="ru-RU" sz="12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76">
                <a:tc>
                  <a:txBody>
                    <a:bodyPr/>
                    <a:lstStyle/>
                    <a:p>
                      <a:r>
                        <a:rPr lang="ru-RU" sz="12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051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051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051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12205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baseline="0" dirty="0"/>
                        <a:t>Результаты </a:t>
                      </a:r>
                      <a:r>
                        <a:rPr lang="ru-RU" sz="1200" b="1" i="1" dirty="0"/>
                        <a:t>проекта </a:t>
                      </a:r>
                      <a:r>
                        <a:rPr lang="ru-RU" sz="1200" b="1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: </a:t>
                      </a:r>
                      <a:r>
                        <a:rPr lang="ru-RU" sz="12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заболеваемость</a:t>
                      </a:r>
                      <a:r>
                        <a:rPr lang="ru-RU" sz="1200" b="1" i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2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ВИЧ-инфекцией, молодежь, профилактика</a:t>
                      </a:r>
                      <a:r>
                        <a:rPr lang="ru-RU" sz="1200" b="1" i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2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ВИЧ-инфекции.</a:t>
                      </a:r>
                    </a:p>
                    <a:p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339751" y="167110"/>
            <a:ext cx="4260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>
                <a:solidFill>
                  <a:schemeClr val="accent5">
                    <a:lumMod val="50000"/>
                  </a:schemeClr>
                </a:solidFill>
              </a:rPr>
              <a:t>Цели и показатели проектов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504" y="4881890"/>
            <a:ext cx="4464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В скобках указать тип показателя, базовое значение.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9505" y="4881890"/>
            <a:ext cx="4464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** См. «Дополнительную часть».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82" y="0"/>
            <a:ext cx="691553" cy="68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9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621551"/>
              </p:ext>
            </p:extLst>
          </p:nvPr>
        </p:nvGraphicFramePr>
        <p:xfrm>
          <a:off x="22814" y="843558"/>
          <a:ext cx="9045881" cy="3785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5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3092">
                <a:tc>
                  <a:txBody>
                    <a:bodyPr/>
                    <a:lstStyle/>
                    <a:p>
                      <a:r>
                        <a:rPr lang="ru-RU" sz="1400" i="1" dirty="0">
                          <a:solidFill>
                            <a:sysClr val="windowText" lastClr="000000"/>
                          </a:solidFill>
                        </a:rPr>
                        <a:t>Уровень информированности молодежи г. Петропавловска-Камчатского  по профилактике ВИЧ-инфекции.</a:t>
                      </a:r>
                      <a:endParaRPr lang="ru-RU" sz="1400" b="1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097">
                <a:tc>
                  <a:txBody>
                    <a:bodyPr/>
                    <a:lstStyle/>
                    <a:p>
                      <a:r>
                        <a:rPr lang="ru-RU" sz="1200" i="1" dirty="0"/>
                        <a:t>Задача</a:t>
                      </a:r>
                      <a:r>
                        <a:rPr lang="ru-RU" sz="1200" i="1" baseline="0" dirty="0"/>
                        <a:t> 1: Провести анкетирование.</a:t>
                      </a:r>
                      <a:endParaRPr lang="ru-RU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037">
                <a:tc>
                  <a:txBody>
                    <a:bodyPr/>
                    <a:lstStyle/>
                    <a:p>
                      <a:r>
                        <a:rPr lang="ru-RU" sz="12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Результат</a:t>
                      </a:r>
                      <a:r>
                        <a:rPr lang="ru-RU" sz="1200" i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1: Анкетирование проводилось анонимно.  Всего обработаны результаты 319 анкет. </a:t>
                      </a:r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037">
                <a:tc>
                  <a:txBody>
                    <a:bodyPr/>
                    <a:lstStyle/>
                    <a:p>
                      <a:r>
                        <a:rPr lang="ru-RU" sz="1200" i="1" dirty="0"/>
                        <a:t>Задача</a:t>
                      </a:r>
                      <a:r>
                        <a:rPr lang="ru-RU" sz="1200" i="1" baseline="0" dirty="0"/>
                        <a:t> 2: Проанализировать результаты анкетирования среди возрастных групп 15-19 и 20-29 лет.</a:t>
                      </a:r>
                      <a:endParaRPr lang="ru-RU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783">
                <a:tc>
                  <a:txBody>
                    <a:bodyPr/>
                    <a:lstStyle/>
                    <a:p>
                      <a:r>
                        <a:rPr lang="ru-RU" sz="1200" i="1" dirty="0"/>
                        <a:t>Результат</a:t>
                      </a:r>
                      <a:r>
                        <a:rPr lang="ru-RU" sz="1200" i="1" baseline="0" dirty="0"/>
                        <a:t> 2: Сделаны выводы по уровню знаний молодежи г. Петропавловска-Камчатского по  вопросах предупреждения распространения ВИЧ-инфекции.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068">
                <a:tc>
                  <a:txBody>
                    <a:bodyPr/>
                    <a:lstStyle/>
                    <a:p>
                      <a:r>
                        <a:rPr lang="ru-RU" sz="1200" i="1" dirty="0"/>
                        <a:t>Задача</a:t>
                      </a:r>
                      <a:r>
                        <a:rPr lang="ru-RU" sz="1200" i="1" baseline="0" dirty="0"/>
                        <a:t> 3: 3.	Обосновать направление профилактической работы по профилактике ВИЧ-инфекции среди молодежи по результатам анкетирования.</a:t>
                      </a:r>
                      <a:endParaRPr lang="ru-RU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301">
                <a:tc>
                  <a:txBody>
                    <a:bodyPr/>
                    <a:lstStyle/>
                    <a:p>
                      <a:r>
                        <a:rPr lang="ru-RU" sz="1200" i="1" dirty="0"/>
                        <a:t>Результат</a:t>
                      </a:r>
                      <a:r>
                        <a:rPr lang="ru-RU" sz="1200" i="1" baseline="0" dirty="0"/>
                        <a:t> 3: </a:t>
                      </a:r>
                      <a:r>
                        <a:rPr lang="ru-RU" sz="1200" i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Даны рекомендации по активизации пропаганды профилактики ВИЧ-инфекции.</a:t>
                      </a:r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9461" y="271532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</a:rPr>
              <a:t>Результаты проектов. Планы мероприятий по реализации проектов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4" y="-740"/>
            <a:ext cx="720080" cy="71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0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081470"/>
              </p:ext>
            </p:extLst>
          </p:nvPr>
        </p:nvGraphicFramePr>
        <p:xfrm>
          <a:off x="27488" y="699542"/>
          <a:ext cx="9037358" cy="41556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37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3245">
                <a:tc>
                  <a:txBody>
                    <a:bodyPr/>
                    <a:lstStyle/>
                    <a:p>
                      <a:r>
                        <a:rPr lang="ru-RU" sz="1400" b="1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Наименование проекта </a:t>
                      </a:r>
                      <a:r>
                        <a:rPr lang="ru-RU" sz="1400" b="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(сокращённое)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57">
                <a:tc>
                  <a:txBody>
                    <a:bodyPr/>
                    <a:lstStyle/>
                    <a:p>
                      <a:pPr algn="ctr"/>
                      <a:r>
                        <a:rPr lang="ru-RU" sz="900" b="1" i="1" dirty="0"/>
                        <a:t>Заинтересованная</a:t>
                      </a:r>
                      <a:r>
                        <a:rPr lang="ru-RU" sz="900" b="1" i="1" baseline="0" dirty="0"/>
                        <a:t> сторона (о</a:t>
                      </a:r>
                      <a:r>
                        <a:rPr lang="ru-RU" sz="900" b="1" i="1" dirty="0"/>
                        <a:t>рган/организация)//</a:t>
                      </a:r>
                    </a:p>
                    <a:p>
                      <a:pPr algn="ctr"/>
                      <a:r>
                        <a:rPr lang="ru-RU" sz="900" b="1" i="1" dirty="0"/>
                        <a:t>Ожидание от реализации проекта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132">
                <a:tc>
                  <a:txBody>
                    <a:bodyPr/>
                    <a:lstStyle/>
                    <a:p>
                      <a:pPr algn="l"/>
                      <a:r>
                        <a:rPr lang="ru-RU" sz="900" b="1" i="1" dirty="0"/>
                        <a:t>1 Министерство</a:t>
                      </a:r>
                      <a:r>
                        <a:rPr lang="ru-RU" sz="900" b="1" i="1" baseline="0" dirty="0"/>
                        <a:t> образования</a:t>
                      </a:r>
                    </a:p>
                    <a:p>
                      <a:pPr algn="l"/>
                      <a:r>
                        <a:rPr lang="ru-RU" sz="900" b="1" i="1" baseline="0" dirty="0"/>
                        <a:t>2 Министерство здравоохранения</a:t>
                      </a:r>
                      <a:endParaRPr lang="ru-RU" sz="9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132">
                <a:tc>
                  <a:txBody>
                    <a:bodyPr/>
                    <a:lstStyle/>
                    <a:p>
                      <a:pPr algn="l"/>
                      <a:r>
                        <a:rPr lang="ru-RU" sz="900" b="1" i="1" dirty="0"/>
                        <a:t>2 Агентство</a:t>
                      </a:r>
                      <a:r>
                        <a:rPr lang="ru-RU" sz="900" b="1" i="1" baseline="0" dirty="0"/>
                        <a:t> по делам молодежи Камчатского края</a:t>
                      </a:r>
                      <a:endParaRPr lang="ru-RU" sz="9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132">
                <a:tc>
                  <a:txBody>
                    <a:bodyPr/>
                    <a:lstStyle/>
                    <a:p>
                      <a:pPr algn="l"/>
                      <a:r>
                        <a:rPr lang="ru-RU" sz="900" b="1" i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132">
                <a:tc>
                  <a:txBody>
                    <a:bodyPr/>
                    <a:lstStyle/>
                    <a:p>
                      <a:pPr algn="l"/>
                      <a:endParaRPr lang="ru-RU" sz="9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132">
                <a:tc>
                  <a:txBody>
                    <a:bodyPr/>
                    <a:lstStyle/>
                    <a:p>
                      <a:pPr algn="l"/>
                      <a:endParaRPr lang="ru-RU" sz="9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132">
                <a:tc>
                  <a:txBody>
                    <a:bodyPr/>
                    <a:lstStyle/>
                    <a:p>
                      <a:pPr algn="l"/>
                      <a:endParaRPr lang="ru-RU" sz="9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132">
                <a:tc>
                  <a:txBody>
                    <a:bodyPr/>
                    <a:lstStyle/>
                    <a:p>
                      <a:pPr algn="l"/>
                      <a:endParaRPr lang="ru-RU" sz="9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5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47664" y="256413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</a:rPr>
              <a:t>Реестр заинтересованных сторон проектов	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88" y="0"/>
            <a:ext cx="547537" cy="54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4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704361"/>
              </p:ext>
            </p:extLst>
          </p:nvPr>
        </p:nvGraphicFramePr>
        <p:xfrm>
          <a:off x="27488" y="699542"/>
          <a:ext cx="9037358" cy="41489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37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9374">
                <a:tc>
                  <a:txBody>
                    <a:bodyPr/>
                    <a:lstStyle/>
                    <a:p>
                      <a:r>
                        <a:rPr lang="ru-RU" sz="1400" i="1" dirty="0">
                          <a:solidFill>
                            <a:sysClr val="windowText" lastClr="000000"/>
                          </a:solidFill>
                        </a:rPr>
                        <a:t>Уровень информированности молодежи г. П-К по профилактике ВИЧ.</a:t>
                      </a:r>
                      <a:endParaRPr lang="ru-RU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9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Наименование риска (-) /возможности (+)</a:t>
                      </a:r>
                      <a:r>
                        <a:rPr lang="ru-RU" sz="900" b="1" i="1" dirty="0">
                          <a:latin typeface="+mn-lt"/>
                        </a:rPr>
                        <a:t> проекта  </a:t>
                      </a:r>
                    </a:p>
                  </a:txBody>
                  <a:tcPr marL="52070" marR="5207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74015" algn="l"/>
                        </a:tabLst>
                        <a:defRPr/>
                      </a:pP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 Отследить динамику осведомленности молодежи по вопросам</a:t>
                      </a:r>
                      <a:r>
                        <a:rPr lang="ru-RU" sz="900" b="0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профилактики ВИЧ.</a:t>
                      </a:r>
                      <a:endParaRPr lang="ru-RU" sz="9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2070" marR="5207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74015" algn="l"/>
                        </a:tabLst>
                        <a:defRPr/>
                      </a:pP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 Отследить эффективность мер предпринимаемых</a:t>
                      </a:r>
                      <a:r>
                        <a:rPr lang="ru-RU" sz="900" b="0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правительством (в </a:t>
                      </a:r>
                      <a:r>
                        <a:rPr lang="ru-RU" sz="900" b="0" i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900" b="0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Агентством по делам молодежи) по профилактики ВИЧ среди молодежи.</a:t>
                      </a:r>
                      <a:endParaRPr lang="ru-RU" sz="9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2070" marR="5207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74015" algn="l"/>
                        </a:tabLst>
                        <a:defRPr/>
                      </a:pPr>
                      <a:r>
                        <a:rPr lang="ru-RU" sz="1400" b="0" i="1" dirty="0">
                          <a:latin typeface="+mn-lt"/>
                        </a:rPr>
                        <a:t>…</a:t>
                      </a:r>
                    </a:p>
                  </a:txBody>
                  <a:tcPr marL="52070" marR="5207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8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Действия по предупреждению риска/ реализации возможности в </a:t>
                      </a:r>
                      <a:r>
                        <a:rPr lang="ru-RU" sz="800" b="1" i="1" dirty="0">
                          <a:latin typeface="+mn-lt"/>
                        </a:rPr>
                        <a:t>проекте  </a:t>
                      </a:r>
                      <a:endParaRPr lang="ru-RU" sz="800" b="1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3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900" b="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 На основании полученной динамики можно усовершенствовать </a:t>
                      </a:r>
                      <a:r>
                        <a:rPr lang="ru-RU" sz="900" b="0" i="1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мероприятия, проводимые по профилактике ВИЧ и увеличить их эффективность.</a:t>
                      </a:r>
                      <a:endParaRPr lang="ru-RU" sz="900" b="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3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900" b="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 Увеличение количества</a:t>
                      </a:r>
                      <a:r>
                        <a:rPr lang="ru-RU" sz="900" b="0" i="1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грамотной молодежи в области профилактики ВИЧ-инфекции в дальнейшем может повлиять на снижение заболеваемости.</a:t>
                      </a:r>
                      <a:endParaRPr lang="ru-RU" sz="900" b="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33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b="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b="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31640" y="220163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</a:rPr>
              <a:t>Реестр рисков и возможностей проектов	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19545" cy="61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231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013199"/>
              </p:ext>
            </p:extLst>
          </p:nvPr>
        </p:nvGraphicFramePr>
        <p:xfrm>
          <a:off x="107505" y="627534"/>
          <a:ext cx="8957342" cy="32034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06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9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8041">
                <a:tc gridSpan="5">
                  <a:txBody>
                    <a:bodyPr/>
                    <a:lstStyle/>
                    <a:p>
                      <a:r>
                        <a:rPr lang="ru-RU" sz="1200" i="1" dirty="0">
                          <a:solidFill>
                            <a:sysClr val="windowText" lastClr="000000"/>
                          </a:solidFill>
                        </a:rPr>
                        <a:t>Уровень информированности молодежи г. П-К по профилактике ВИЧ.</a:t>
                      </a:r>
                      <a:endParaRPr lang="ru-RU" sz="12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68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Наименование результата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500" i="1" dirty="0"/>
                        <a:t>Объём</a:t>
                      </a:r>
                      <a:r>
                        <a:rPr lang="ru-RU" sz="500" i="1" baseline="0" dirty="0"/>
                        <a:t> финансового обеспечения по годам реализации (руб.)</a:t>
                      </a:r>
                      <a:endParaRPr lang="ru-RU" sz="5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i="1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i="1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i="1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i="1" dirty="0"/>
                        <a:t>сумма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/>
                        <a:t>Результат</a:t>
                      </a:r>
                      <a:r>
                        <a:rPr lang="ru-RU" sz="800" i="1" baseline="0" dirty="0"/>
                        <a:t> 1 Усиление мероприятий по профилактике ВИЧ через социальные сети </a:t>
                      </a:r>
                      <a:r>
                        <a:rPr lang="en-US" sz="800" i="1" baseline="0" dirty="0"/>
                        <a:t>YouTube </a:t>
                      </a:r>
                      <a:r>
                        <a:rPr lang="ru-RU" sz="800" i="1" baseline="0" dirty="0"/>
                        <a:t>и </a:t>
                      </a:r>
                      <a:r>
                        <a:rPr lang="en-US" sz="800" i="1" baseline="0" dirty="0"/>
                        <a:t> </a:t>
                      </a:r>
                      <a:r>
                        <a:rPr lang="en-US" sz="800" i="1" baseline="0" dirty="0" err="1"/>
                        <a:t>Instagram</a:t>
                      </a:r>
                      <a:endParaRPr lang="ru-RU" sz="800" i="1" dirty="0"/>
                    </a:p>
                    <a:p>
                      <a:endParaRPr lang="ru-RU" sz="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/>
                        <a:t>Привлеченные средства</a:t>
                      </a:r>
                    </a:p>
                    <a:p>
                      <a:r>
                        <a:rPr lang="ru-RU" sz="600" dirty="0"/>
                        <a:t>Работа</a:t>
                      </a:r>
                      <a:r>
                        <a:rPr lang="ru-RU" sz="600" baseline="0" dirty="0"/>
                        <a:t> режиссера, ведущего, работа </a:t>
                      </a:r>
                      <a:r>
                        <a:rPr lang="ru-RU" sz="600" baseline="0" dirty="0" err="1"/>
                        <a:t>видеомонтажиста</a:t>
                      </a:r>
                      <a:r>
                        <a:rPr lang="ru-RU" sz="600" baseline="0" dirty="0"/>
                        <a:t>, оборудование (микрофон, видеокамера)</a:t>
                      </a:r>
                      <a:endParaRPr lang="ru-RU" sz="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/>
                        <a:t>57</a:t>
                      </a:r>
                      <a:r>
                        <a:rPr lang="ru-RU" sz="600" baseline="0" dirty="0"/>
                        <a:t> 000 рублей</a:t>
                      </a:r>
                      <a:endParaRPr lang="ru-RU" sz="600" dirty="0"/>
                    </a:p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Результат 2 Рекламные ролики в сети </a:t>
                      </a:r>
                      <a:r>
                        <a:rPr kumimoji="0" lang="en-US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Instagram</a:t>
                      </a:r>
                      <a:r>
                        <a:rPr kumimoji="0" lang="ru-RU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(содержание канала)</a:t>
                      </a:r>
                    </a:p>
                    <a:p>
                      <a:endParaRPr lang="ru-RU" sz="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028">
                <a:tc>
                  <a:txBody>
                    <a:bodyPr/>
                    <a:lstStyle/>
                    <a:p>
                      <a:r>
                        <a:rPr lang="ru-RU" sz="600" dirty="0"/>
                        <a:t>Привлеченные средства Видеомонтаж,</a:t>
                      </a:r>
                      <a:r>
                        <a:rPr lang="ru-RU" sz="600" baseline="0" dirty="0"/>
                        <a:t> дизайн</a:t>
                      </a:r>
                      <a:endParaRPr lang="ru-RU" sz="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600" dirty="0"/>
                        <a:t>10000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0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Результат 3 Реклама через известных </a:t>
                      </a:r>
                      <a:r>
                        <a:rPr kumimoji="0" lang="ru-RU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блогеров</a:t>
                      </a: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/>
                        <a:t>Привлеченные средства Спонсировать </a:t>
                      </a:r>
                      <a:r>
                        <a:rPr lang="ru-RU" sz="600" dirty="0" err="1"/>
                        <a:t>блогеров</a:t>
                      </a:r>
                      <a:r>
                        <a:rPr lang="ru-RU" sz="600" dirty="0"/>
                        <a:t> и </a:t>
                      </a:r>
                      <a:r>
                        <a:rPr lang="ru-RU" sz="600" dirty="0" err="1"/>
                        <a:t>сми</a:t>
                      </a:r>
                      <a:endParaRPr lang="ru-RU" sz="600" dirty="0"/>
                    </a:p>
                    <a:p>
                      <a:endParaRPr lang="ru-RU" sz="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600" dirty="0"/>
                        <a:t>65000</a:t>
                      </a:r>
                      <a:r>
                        <a:rPr lang="ru-RU" sz="600" baseline="0" dirty="0"/>
                        <a:t> рублей</a:t>
                      </a:r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364">
                <a:tc>
                  <a:txBody>
                    <a:bodyPr/>
                    <a:lstStyle/>
                    <a:p>
                      <a:pPr algn="l"/>
                      <a:r>
                        <a:rPr lang="ru-RU" sz="700" b="1" i="1" dirty="0"/>
                        <a:t>Всего по проекту, в </a:t>
                      </a:r>
                      <a:r>
                        <a:rPr lang="ru-RU" sz="700" b="1" i="1" dirty="0" err="1"/>
                        <a:t>т.ч</a:t>
                      </a:r>
                      <a:r>
                        <a:rPr lang="ru-RU" sz="700" b="1" i="1" dirty="0"/>
                        <a:t>.: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600" dirty="0"/>
                        <a:t>132000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15616" y="220164"/>
            <a:ext cx="66247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i="1" dirty="0">
                <a:solidFill>
                  <a:schemeClr val="accent5">
                    <a:lumMod val="50000"/>
                  </a:schemeClr>
                </a:solidFill>
              </a:rPr>
              <a:t>Финансовое обеспечение реализации проектов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28" y="10064"/>
            <a:ext cx="547537" cy="54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78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761809"/>
              </p:ext>
            </p:extLst>
          </p:nvPr>
        </p:nvGraphicFramePr>
        <p:xfrm>
          <a:off x="27488" y="699542"/>
          <a:ext cx="9116512" cy="4176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5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4032">
                <a:tc gridSpan="3">
                  <a:txBody>
                    <a:bodyPr/>
                    <a:lstStyle/>
                    <a:p>
                      <a:r>
                        <a:rPr lang="ru-RU" sz="1400" i="1" dirty="0">
                          <a:solidFill>
                            <a:sysClr val="windowText" lastClr="000000"/>
                          </a:solidFill>
                        </a:rPr>
                        <a:t>Уровень информированности молодежи г. П-К по профилактике ВИЧ.</a:t>
                      </a:r>
                      <a:endParaRPr lang="ru-RU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260"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b="1" i="1" dirty="0"/>
                        <a:t>Тезисное</a:t>
                      </a:r>
                      <a:r>
                        <a:rPr lang="ru-RU" sz="900" b="1" i="1" baseline="0" dirty="0"/>
                        <a:t> описание ситуации и параметров после реализации </a:t>
                      </a:r>
                      <a:r>
                        <a:rPr lang="ru-RU" sz="900" b="1" i="1" dirty="0"/>
                        <a:t>проекта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9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172">
                <a:tc>
                  <a:txBody>
                    <a:bodyPr/>
                    <a:lstStyle/>
                    <a:p>
                      <a:endParaRPr lang="ru-RU" sz="1400" b="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 b="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400" b="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87624" y="256413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</a:rPr>
              <a:t>Модели функционирования результатов проектов</a:t>
            </a:r>
            <a:r>
              <a:rPr lang="ru-RU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504" y="4928056"/>
            <a:ext cx="3168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Выводы, см. комментарий в Выпускном проекте.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7" y="0"/>
            <a:ext cx="619545" cy="615574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43563957"/>
              </p:ext>
            </p:extLst>
          </p:nvPr>
        </p:nvGraphicFramePr>
        <p:xfrm>
          <a:off x="251520" y="1779662"/>
          <a:ext cx="252028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702192383"/>
              </p:ext>
            </p:extLst>
          </p:nvPr>
        </p:nvGraphicFramePr>
        <p:xfrm>
          <a:off x="3131841" y="2139702"/>
          <a:ext cx="302433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463525681"/>
              </p:ext>
            </p:extLst>
          </p:nvPr>
        </p:nvGraphicFramePr>
        <p:xfrm>
          <a:off x="6300192" y="1923678"/>
          <a:ext cx="2749674" cy="233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740980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7544" y="48351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Анализ статистических данных по ВИЧ-инфекции показывает прирост заболеваемости в Камчатском крае 2017 – 2019 гг., в то время как по Российской Федерации отмечается снижение заболеваемости. В группу риска все больше вовлекаются молодые люди от 15 до 29 лет (Рис. 1).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956752" y="1864678"/>
          <a:ext cx="5230495" cy="1414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11560" y="386789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Основная группа ВИЧ-инфицированных  до 68 % регистрируется в г. Петропавловск-Камчатский.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3363838"/>
            <a:ext cx="4197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Рис.1 - Заболеваемость среди молодежи</a:t>
            </a:r>
          </a:p>
        </p:txBody>
      </p:sp>
    </p:spTree>
    <p:extLst>
      <p:ext uri="{BB962C8B-B14F-4D97-AF65-F5344CB8AC3E}">
        <p14:creationId xmlns:p14="http://schemas.microsoft.com/office/powerpoint/2010/main" val="6819911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1512</Words>
  <Application>Microsoft Office PowerPoint</Application>
  <PresentationFormat>Экран (16:9)</PresentationFormat>
  <Paragraphs>130</Paragraphs>
  <Slides>19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a_AvanteBs</vt:lpstr>
      <vt:lpstr>Arial</vt:lpstr>
      <vt:lpstr>Calibri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Мамонова Людмила Валерьевна</cp:lastModifiedBy>
  <cp:revision>129</cp:revision>
  <cp:lastPrinted>2019-08-26T03:28:07Z</cp:lastPrinted>
  <dcterms:created xsi:type="dcterms:W3CDTF">2018-03-23T10:26:58Z</dcterms:created>
  <dcterms:modified xsi:type="dcterms:W3CDTF">2020-10-25T23:38:47Z</dcterms:modified>
</cp:coreProperties>
</file>